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71" r:id="rId6"/>
    <p:sldId id="262" r:id="rId7"/>
    <p:sldId id="263" r:id="rId8"/>
    <p:sldId id="264" r:id="rId9"/>
    <p:sldId id="268" r:id="rId10"/>
    <p:sldId id="270" r:id="rId11"/>
    <p:sldId id="273" r:id="rId12"/>
    <p:sldId id="276" r:id="rId13"/>
    <p:sldId id="278" r:id="rId14"/>
    <p:sldId id="279" r:id="rId15"/>
    <p:sldId id="281" r:id="rId16"/>
    <p:sldId id="282" r:id="rId17"/>
    <p:sldId id="283" r:id="rId18"/>
    <p:sldId id="284" r:id="rId19"/>
    <p:sldId id="285" r:id="rId20"/>
    <p:sldId id="286" r:id="rId21"/>
    <p:sldId id="266" r:id="rId22"/>
    <p:sldId id="267" r:id="rId2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BE3CE-E85C-4C6F-836E-5897BA5D89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E0DC59D-940A-4337-9C2D-80FB9B64C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B74693E-4672-4B33-B655-BA08C0D7B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FA68B0-5599-4884-B1E9-3D2B0C679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1AD5D6-715A-4AE6-979B-556EE3A6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84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4D3EAE-4F51-481C-9671-940B6F3F2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C9250DB-4DBB-4758-84F7-B0B1BA5B3D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D33F90-4896-40D1-B5D9-12A693F4C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DD359F-4CE7-46FC-ADCE-810D823E7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E18106A-A29D-471C-82C7-304757F92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46B06C9-99BC-4760-9993-6EE7F3ABEB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5370AEB-7B38-432D-B763-EDB7D76BA7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430723-ABEC-460D-9062-7C6E0FEF2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E3AB85-FCE8-4B0B-9992-D928005AE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12E430-4458-467F-89EF-C0B883E02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693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5E1F35-5ED1-4A1C-BF32-95D803ACB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567B873-9653-4C89-8B9D-6E27D4DDD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E7B6A5-BD0F-495D-9795-FA3FDFE92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BC637B-8026-41A7-9204-CABF28DA0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9B798B-57C4-4ABD-808E-44566FBC7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04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B9C27-5343-4571-BFFB-4160CC4C4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3D8789F-EDE8-4F30-A91A-2CA426D40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41733C-94E2-402C-AC16-F2C2C8171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923632-0CD0-42A6-AA28-EBCB452A8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C6B5F95-2D0C-4296-8CB4-A1E70AC52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41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740083-52C5-48C0-81B8-09EC667D0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B80E02-78C5-415D-8217-D51AF372EF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404360-3631-4373-B2E9-4C606B8604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160F54-6EC0-4482-AABC-EC77B3053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FFA300E-0028-40B7-B4DF-0DDACB698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6F4E79F-889B-4DED-95A4-720696A18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46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D9E576-A54C-441E-A467-ADB608159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40DDF33-2C34-4344-8CD8-2F3AC63BF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87F6489-1DCF-4403-9797-291543074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FF9F0B9-CB7C-4C23-A577-C6E06F9BB2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A8A1AD3-17B3-4B0B-AD1E-D6B10C36C5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4CC9089-12F5-435C-8D24-D7E5109CA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0EBAF55-1D14-4E26-99D7-43ED6677A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21F8722-6621-44E3-BAEE-721D54914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720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CE6C0-0A27-439E-8BC2-72D872EF3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268221-BFFB-407D-B7CD-64280DBA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B0D661A-362C-4448-92ED-F6951291D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919BE0C-B16D-42DE-9330-C780FBC87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270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467C691-B0B3-4FF1-93D8-6B310AF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2F2E1C4-826C-4FF4-816E-AB1D618C1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B0F70E5-9D1D-42C8-A975-C8632096B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229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8CF2F5-9796-43B9-9046-4518A1126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41E81F-6FEC-4BA5-806D-F51F92A84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292277B-3282-4769-AFF0-0948FC549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C09036-81BE-4444-BAAF-CB9CBA5A1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353AC08-12C9-4D5B-A6F8-7572C51E3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AC54F7-198F-4BD4-87A3-C390BF45C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259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E6CA4F-FC96-47D1-B174-00BD51D52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23224D4-592C-4D0B-A2AF-BFE24F6E55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9D44F81-D78D-46FB-86F4-B83D0874E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EEDF01E-A6F0-47A1-AB5D-BCFDE6068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C2021A7-5BED-43C9-AE88-D954A40E0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160F2E8-8D3D-4AAC-A871-AFDE921F9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196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6AEF7C1-1735-48B7-A590-4882706C2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A43BAE2-9A25-421A-A77F-846D8230D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EF79DE-BFB0-4CA2-BE3C-3E0D73B925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5FFA80-35FC-4D8F-BF78-9A752B2FCE79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26332-D16C-4F18-AD46-F8902C777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82C629A-986C-4036-B2C9-FCAC9F4D72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B699B-BBA1-4F46-BCFF-9E9992EA8DD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052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cial-complexity.com/" TargetMode="External"/><Relationship Id="rId2" Type="http://schemas.openxmlformats.org/officeDocument/2006/relationships/hyperlink" Target="https://nam12.safelinks.protection.outlook.com/?url=https%3A%2F%2Fwww.amazon.com.mx%2Fs%3Fme%3DAXNXK50QWTSEZ%26ref%3Dsf_seller_app_share_new&amp;data=04%7C01%7C%7Cf76e87fd1ae44fd6230308d9fb0078ff%7C84df9e7fe9f640afb435aaaaaaaaaaaa%7C1%7C0%7C637816801714685080%7CUnknown%7CTWFpbGZsb3d8eyJWIjoiMC4wLjAwMDAiLCJQIjoiV2luMzIiLCJBTiI6Ik1haWwiLCJXVCI6Mn0%3D%7C3000&amp;sdata=fMThDcqS8bYRMC4RMnThCDZcbYD3%2BPxmutyrQHcWla0%3D&amp;reserved=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hyperlink" Target="https://twitter.com/wlmb/status/1503038749592231942?t=nQ2u9TZAVQNZ-XpXE-DeOA&amp;s=0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0D5A62-80DA-41B9-A4D4-7F20E520AF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2519" y="321013"/>
            <a:ext cx="10466962" cy="2680305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s-MX" dirty="0"/>
              <a:t>Introducción a la Ciencia de los Datos</a:t>
            </a:r>
            <a:br>
              <a:rPr lang="es-MX" dirty="0">
                <a:highlight>
                  <a:srgbClr val="FFFF00"/>
                </a:highlight>
              </a:rPr>
            </a:br>
            <a:br>
              <a:rPr lang="es-MX" dirty="0"/>
            </a:br>
            <a:r>
              <a:rPr lang="es-MX" sz="4400" dirty="0"/>
              <a:t>Lección T.6: Redes Complejas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C0ADC75-D1D1-4000-90B1-C0732936D0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7268" y="3560323"/>
            <a:ext cx="9144000" cy="2378414"/>
          </a:xfrm>
          <a:ln w="28575">
            <a:solidFill>
              <a:schemeClr val="accent1"/>
            </a:solidFill>
          </a:ln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r>
              <a:rPr lang="en-US" dirty="0"/>
              <a:t>por </a:t>
            </a:r>
          </a:p>
          <a:p>
            <a:r>
              <a:rPr lang="en-US" sz="3200" b="1" dirty="0"/>
              <a:t>Gonzalo Castañeda, CIDE</a:t>
            </a:r>
          </a:p>
          <a:p>
            <a:pPr algn="l"/>
            <a:endParaRPr lang="en-US" sz="2000" dirty="0"/>
          </a:p>
          <a:p>
            <a:pPr algn="l"/>
            <a:r>
              <a:rPr lang="en-US" sz="2000" dirty="0" err="1"/>
              <a:t>Basado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: </a:t>
            </a:r>
            <a:r>
              <a:rPr lang="en-US" sz="2400" dirty="0" err="1"/>
              <a:t>Basado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: Castañeda, Gonzalo. 2021. 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“</a:t>
            </a:r>
            <a:r>
              <a:rPr lang="en-US" sz="20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Paradigm of Social Complexity. Volume II: Computational Models, Applications, and Validation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”, CDMX: CEEY. Cap. 14 y 15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50836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864096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es-MX" dirty="0"/>
              <a:t>5.  Redes de mundo pequeño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052736"/>
            <a:ext cx="12192000" cy="5805264"/>
          </a:xfrm>
        </p:spPr>
        <p:txBody>
          <a:bodyPr>
            <a:normAutofit/>
          </a:bodyPr>
          <a:lstStyle/>
          <a:p>
            <a:r>
              <a:rPr lang="es-MX" dirty="0"/>
              <a:t>¡El mundo es tan pequeño! es una expresión que se escucha con frecuencia entre dos desconocidos</a:t>
            </a:r>
          </a:p>
          <a:p>
            <a:r>
              <a:rPr lang="es-MX" dirty="0">
                <a:solidFill>
                  <a:schemeClr val="accent1"/>
                </a:solidFill>
              </a:rPr>
              <a:t>Proximidad entre dos personas ubicadas en lugares opuestos del planeta y entornos diferentes</a:t>
            </a:r>
          </a:p>
          <a:p>
            <a:r>
              <a:rPr lang="es-MX" dirty="0"/>
              <a:t>En los años 60, Stanley </a:t>
            </a:r>
            <a:r>
              <a:rPr lang="es-MX" dirty="0" err="1"/>
              <a:t>Milgram</a:t>
            </a:r>
            <a:r>
              <a:rPr lang="es-MX" dirty="0"/>
              <a:t> realizó el primer experimento para encontrar evidencia empírica</a:t>
            </a:r>
          </a:p>
          <a:p>
            <a:r>
              <a:rPr lang="es-MX" dirty="0">
                <a:solidFill>
                  <a:schemeClr val="accent1"/>
                </a:solidFill>
              </a:rPr>
              <a:t>Dos individuos tomados al azar se encuentran en promedio a “seis grados de separación”</a:t>
            </a:r>
          </a:p>
          <a:p>
            <a:r>
              <a:rPr lang="es-MX" dirty="0"/>
              <a:t>Causa sorpresa ya que ciudadano común realiza actividades con un número reducido de individuos</a:t>
            </a:r>
          </a:p>
          <a:p>
            <a:r>
              <a:rPr lang="es-MX" dirty="0">
                <a:solidFill>
                  <a:schemeClr val="accent1"/>
                </a:solidFill>
              </a:rPr>
              <a:t>Sin embargo, personas tienen conocidos que no participan en su cotidianidad</a:t>
            </a:r>
          </a:p>
          <a:p>
            <a:r>
              <a:rPr lang="es-MX" dirty="0"/>
              <a:t>Ejercicio de </a:t>
            </a:r>
            <a:r>
              <a:rPr lang="es-MX" dirty="0" err="1"/>
              <a:t>Milgram</a:t>
            </a:r>
            <a:r>
              <a:rPr lang="es-MX" dirty="0"/>
              <a:t> es muy famoso a pesar de sus deficiencias estadísticas</a:t>
            </a:r>
          </a:p>
          <a:p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63172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91544" y="0"/>
            <a:ext cx="8229600" cy="836712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es-MX" dirty="0"/>
              <a:t>5.a. Redes ordenadas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908722"/>
            <a:ext cx="12192000" cy="3456383"/>
          </a:xfrm>
        </p:spPr>
        <p:txBody>
          <a:bodyPr>
            <a:normAutofit lnSpcReduction="10000"/>
          </a:bodyPr>
          <a:lstStyle/>
          <a:p>
            <a:r>
              <a:rPr lang="es-MX" dirty="0"/>
              <a:t>Posición antitética: red social puede representarse con el uso exclusivo de clústeres. </a:t>
            </a:r>
          </a:p>
          <a:p>
            <a:r>
              <a:rPr lang="es-MX" dirty="0">
                <a:solidFill>
                  <a:schemeClr val="accent1"/>
                </a:solidFill>
              </a:rPr>
              <a:t>Ejemplo: redes que se describen con una retícula unidimensional sin fronteras (</a:t>
            </a:r>
            <a:r>
              <a:rPr lang="es-MX" i="1" dirty="0">
                <a:solidFill>
                  <a:schemeClr val="accent1"/>
                </a:solidFill>
              </a:rPr>
              <a:t>i.e.,</a:t>
            </a:r>
            <a:r>
              <a:rPr lang="es-MX" dirty="0">
                <a:solidFill>
                  <a:schemeClr val="accent1"/>
                </a:solidFill>
              </a:rPr>
              <a:t> un anillo)</a:t>
            </a:r>
          </a:p>
          <a:p>
            <a:r>
              <a:rPr lang="es-MX" dirty="0"/>
              <a:t>No tienen la arquitectura de mundo pequeño: muchos pasos para conectar agentes separados</a:t>
            </a:r>
          </a:p>
          <a:p>
            <a:r>
              <a:rPr lang="es-MX" dirty="0">
                <a:solidFill>
                  <a:schemeClr val="accent1"/>
                </a:solidFill>
              </a:rPr>
              <a:t>Balance entre vecinos cercanos y trayectorias cortas que vinculan a vecinos distantes</a:t>
            </a:r>
          </a:p>
        </p:txBody>
      </p:sp>
      <p:pic>
        <p:nvPicPr>
          <p:cNvPr id="4" name="3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640" y="3789041"/>
            <a:ext cx="3240360" cy="28976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232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81199" y="44624"/>
            <a:ext cx="9312613" cy="1008112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s-MX" dirty="0"/>
              <a:t>5.b. De una red ordenada a una aleatoria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196753"/>
            <a:ext cx="12192000" cy="4929411"/>
          </a:xfrm>
        </p:spPr>
        <p:txBody>
          <a:bodyPr/>
          <a:lstStyle/>
          <a:p>
            <a:r>
              <a:rPr lang="es-MX" dirty="0"/>
              <a:t>“Longitud promedio de la trayectoria” = indicador se obtiene con el número mínimo de vínculos indirectos entre dos nodos cualesquiera de la red. </a:t>
            </a:r>
          </a:p>
          <a:p>
            <a:r>
              <a:rPr lang="es-MX" dirty="0">
                <a:solidFill>
                  <a:schemeClr val="accent1"/>
                </a:solidFill>
              </a:rPr>
              <a:t>“Aglutinamiento” = probabilidad de que dos nodos vinculados a un tercero estén conectados entre si</a:t>
            </a:r>
          </a:p>
        </p:txBody>
      </p:sp>
      <p:pic>
        <p:nvPicPr>
          <p:cNvPr id="4" name="3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26" y="3210128"/>
            <a:ext cx="6847277" cy="3459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4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103" y="3210128"/>
            <a:ext cx="4592449" cy="33152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5672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91544" y="116632"/>
            <a:ext cx="8229600" cy="792088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s-MX" dirty="0"/>
              <a:t>6. Las primeras evidencias empíricas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124744"/>
            <a:ext cx="12192000" cy="5544616"/>
          </a:xfrm>
        </p:spPr>
        <p:txBody>
          <a:bodyPr>
            <a:normAutofit/>
          </a:bodyPr>
          <a:lstStyle/>
          <a:p>
            <a:r>
              <a:rPr lang="es-MX" dirty="0"/>
              <a:t>Watts &amp; </a:t>
            </a:r>
            <a:r>
              <a:rPr lang="es-MX" dirty="0" err="1"/>
              <a:t>Strogatz</a:t>
            </a:r>
            <a:r>
              <a:rPr lang="es-MX" dirty="0"/>
              <a:t> utilizaron información de actores y actrices de la Internet </a:t>
            </a:r>
            <a:r>
              <a:rPr lang="es-MX" dirty="0" err="1"/>
              <a:t>Movie</a:t>
            </a:r>
            <a:r>
              <a:rPr lang="es-MX" dirty="0"/>
              <a:t> </a:t>
            </a:r>
            <a:r>
              <a:rPr lang="es-MX" dirty="0" err="1"/>
              <a:t>Database</a:t>
            </a:r>
            <a:endParaRPr lang="es-MX" dirty="0"/>
          </a:p>
          <a:p>
            <a:r>
              <a:rPr lang="es-MX" dirty="0">
                <a:solidFill>
                  <a:schemeClr val="accent1"/>
                </a:solidFill>
              </a:rPr>
              <a:t>Mark Newman analizó comunidades de matemáticos, biomédicos y </a:t>
            </a:r>
            <a:r>
              <a:rPr lang="es-MX" dirty="0" err="1">
                <a:solidFill>
                  <a:schemeClr val="accent1"/>
                </a:solidFill>
              </a:rPr>
              <a:t>computólogos</a:t>
            </a:r>
            <a:endParaRPr lang="es-MX" dirty="0">
              <a:solidFill>
                <a:schemeClr val="accent1"/>
              </a:solidFill>
            </a:endParaRPr>
          </a:p>
          <a:p>
            <a:r>
              <a:rPr lang="es-MX" dirty="0"/>
              <a:t>Paul </a:t>
            </a:r>
            <a:r>
              <a:rPr lang="es-MX" dirty="0" err="1"/>
              <a:t>Erdos</a:t>
            </a:r>
            <a:r>
              <a:rPr lang="es-MX" dirty="0"/>
              <a:t> al ser muy prolífico ocupa una posición central en la comunidad de matemáticos</a:t>
            </a:r>
          </a:p>
          <a:p>
            <a:r>
              <a:rPr lang="es-MX" dirty="0">
                <a:solidFill>
                  <a:schemeClr val="accent1"/>
                </a:solidFill>
              </a:rPr>
              <a:t> W&amp; S también analizaron las neuronas del gusano C-</a:t>
            </a:r>
            <a:r>
              <a:rPr lang="es-MX" dirty="0" err="1">
                <a:solidFill>
                  <a:schemeClr val="accent1"/>
                </a:solidFill>
              </a:rPr>
              <a:t>elegans</a:t>
            </a:r>
            <a:r>
              <a:rPr lang="es-MX" dirty="0">
                <a:solidFill>
                  <a:schemeClr val="accent1"/>
                </a:solidFill>
              </a:rPr>
              <a:t> y la red eléctrica del occidente de EUA</a:t>
            </a:r>
          </a:p>
          <a:p>
            <a:r>
              <a:rPr lang="es-MX" dirty="0"/>
              <a:t>Si aglutinamiento y trayectorias cortas están presentes en redes muy diversas </a:t>
            </a:r>
            <a:r>
              <a:rPr lang="es-MX" dirty="0">
                <a:solidFill>
                  <a:srgbClr val="FF0000"/>
                </a:solidFill>
              </a:rPr>
              <a:t>→</a:t>
            </a:r>
            <a:r>
              <a:rPr lang="es-MX" dirty="0"/>
              <a:t>   ‘orden universal’  a partir de procesos de autoorganización</a:t>
            </a:r>
          </a:p>
        </p:txBody>
      </p:sp>
    </p:spTree>
    <p:extLst>
      <p:ext uri="{BB962C8B-B14F-4D97-AF65-F5344CB8AC3E}">
        <p14:creationId xmlns:p14="http://schemas.microsoft.com/office/powerpoint/2010/main" val="2984372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12192000" cy="6669360"/>
          </a:xfrm>
        </p:spPr>
        <p:txBody>
          <a:bodyPr>
            <a:normAutofit/>
          </a:bodyPr>
          <a:lstStyle/>
          <a:p>
            <a:r>
              <a:rPr lang="es-MX" dirty="0"/>
              <a:t>Para checar estas propiedades se compara la red real con una red aleatoria equivalente (mismo tamaño, mismo grado)</a:t>
            </a:r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r>
              <a:rPr lang="es-MX" dirty="0" err="1"/>
              <a:t>Lreal</a:t>
            </a:r>
            <a:r>
              <a:rPr lang="es-MX" dirty="0"/>
              <a:t> ≈ L aleatoria   y </a:t>
            </a:r>
            <a:r>
              <a:rPr lang="es-MX" dirty="0" err="1"/>
              <a:t>Creal</a:t>
            </a:r>
            <a:r>
              <a:rPr lang="es-MX" dirty="0"/>
              <a:t> &gt;&gt; </a:t>
            </a:r>
            <a:r>
              <a:rPr lang="es-MX" dirty="0" err="1"/>
              <a:t>Caleatoria</a:t>
            </a:r>
            <a:endParaRPr lang="es-MX" dirty="0"/>
          </a:p>
          <a:p>
            <a:r>
              <a:rPr lang="es-MX" dirty="0">
                <a:solidFill>
                  <a:schemeClr val="accent1"/>
                </a:solidFill>
              </a:rPr>
              <a:t>¿Esta configuración es producto de la selección natural?</a:t>
            </a:r>
          </a:p>
          <a:p>
            <a:r>
              <a:rPr lang="es-MX" dirty="0"/>
              <a:t>Propiedades también están presentes en circuitos de un chip (diseñado)   → eficiencia y </a:t>
            </a:r>
            <a:r>
              <a:rPr lang="es-MX" dirty="0" err="1"/>
              <a:t>resilencia</a:t>
            </a:r>
            <a:r>
              <a:rPr lang="es-MX" dirty="0"/>
              <a:t>    </a:t>
            </a:r>
          </a:p>
          <a:p>
            <a:endParaRPr lang="es-MX" dirty="0"/>
          </a:p>
          <a:p>
            <a:endParaRPr lang="es-MX" dirty="0"/>
          </a:p>
        </p:txBody>
      </p:sp>
      <p:graphicFrame>
        <p:nvGraphicFramePr>
          <p:cNvPr id="4" name="3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6086188"/>
              </p:ext>
            </p:extLst>
          </p:nvPr>
        </p:nvGraphicFramePr>
        <p:xfrm>
          <a:off x="1429966" y="953311"/>
          <a:ext cx="8482458" cy="307229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14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30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72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848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858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4283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 </a:t>
                      </a:r>
                      <a:endParaRPr lang="es-MX" sz="20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L</a:t>
                      </a:r>
                      <a:r>
                        <a:rPr lang="es-MX" sz="2000" baseline="-25000">
                          <a:effectLst/>
                        </a:rPr>
                        <a:t>real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L</a:t>
                      </a:r>
                      <a:r>
                        <a:rPr lang="es-MX" sz="2000" baseline="-25000">
                          <a:effectLst/>
                        </a:rPr>
                        <a:t>aleatorio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C</a:t>
                      </a:r>
                      <a:r>
                        <a:rPr lang="es-MX" sz="2000" baseline="-25000">
                          <a:effectLst/>
                        </a:rPr>
                        <a:t>real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C</a:t>
                      </a:r>
                      <a:r>
                        <a:rPr lang="es-MX" sz="2000" baseline="-25000">
                          <a:effectLst/>
                        </a:rPr>
                        <a:t>aleatorio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379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Actores de películas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3.65</a:t>
                      </a:r>
                      <a:endParaRPr lang="es-MX" sz="20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2.99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0.79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0.00027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83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Red eléctrica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18.7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12.4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0.080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0.005</a:t>
                      </a:r>
                      <a:endParaRPr lang="es-MX" sz="20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83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C.elegans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2.65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2.25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>
                          <a:effectLst/>
                        </a:rPr>
                        <a:t>0.28</a:t>
                      </a:r>
                      <a:endParaRPr lang="es-MX" sz="20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0.05</a:t>
                      </a:r>
                      <a:endParaRPr lang="es-MX" sz="20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0669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836712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es-MX" dirty="0"/>
              <a:t>6.a Evidencia empírica más reciente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3774" y="1235546"/>
            <a:ext cx="12104451" cy="4873424"/>
          </a:xfrm>
        </p:spPr>
        <p:txBody>
          <a:bodyPr>
            <a:normAutofit/>
          </a:bodyPr>
          <a:lstStyle/>
          <a:p>
            <a:r>
              <a:rPr lang="es-MX" dirty="0"/>
              <a:t>Uso de tecnología de información: redes de comunicación bidireccional </a:t>
            </a:r>
            <a:r>
              <a:rPr lang="es-MX" dirty="0" err="1"/>
              <a:t>who</a:t>
            </a:r>
            <a:r>
              <a:rPr lang="es-MX" dirty="0"/>
              <a:t>-</a:t>
            </a:r>
            <a:r>
              <a:rPr lang="es-MX" dirty="0" err="1"/>
              <a:t>talks</a:t>
            </a:r>
            <a:r>
              <a:rPr lang="es-MX" dirty="0"/>
              <a:t>-to-</a:t>
            </a:r>
            <a:r>
              <a:rPr lang="es-MX" dirty="0" err="1"/>
              <a:t>whom</a:t>
            </a:r>
            <a:endParaRPr lang="es-MX" dirty="0"/>
          </a:p>
          <a:p>
            <a:r>
              <a:rPr lang="es-MX" dirty="0">
                <a:solidFill>
                  <a:schemeClr val="accent1"/>
                </a:solidFill>
              </a:rPr>
              <a:t>Red de </a:t>
            </a:r>
            <a:r>
              <a:rPr lang="es-MX" dirty="0" err="1">
                <a:solidFill>
                  <a:schemeClr val="accent1"/>
                </a:solidFill>
              </a:rPr>
              <a:t>Messanger</a:t>
            </a:r>
            <a:r>
              <a:rPr lang="es-MX" dirty="0">
                <a:solidFill>
                  <a:schemeClr val="accent1"/>
                </a:solidFill>
              </a:rPr>
              <a:t> con 240 millones de cuentas; parejas de nodos de 1,000 cuentas;  búsqueda en componente gigante</a:t>
            </a:r>
          </a:p>
          <a:p>
            <a:r>
              <a:rPr lang="es-MX" dirty="0"/>
              <a:t>Grado separación promedio = 6, mediana = 7</a:t>
            </a:r>
          </a:p>
          <a:p>
            <a:r>
              <a:rPr lang="es-MX" dirty="0">
                <a:solidFill>
                  <a:schemeClr val="accent1"/>
                </a:solidFill>
              </a:rPr>
              <a:t> Red de registros de </a:t>
            </a:r>
            <a:r>
              <a:rPr lang="es-MX" i="1" dirty="0">
                <a:solidFill>
                  <a:schemeClr val="accent1"/>
                </a:solidFill>
              </a:rPr>
              <a:t>Facebook </a:t>
            </a:r>
            <a:r>
              <a:rPr lang="es-MX" dirty="0">
                <a:solidFill>
                  <a:schemeClr val="accent1"/>
                </a:solidFill>
              </a:rPr>
              <a:t>a nivel mundial = 721 millones de usuarios en activo a mayo 2011</a:t>
            </a:r>
          </a:p>
          <a:p>
            <a:r>
              <a:rPr lang="es-MX" dirty="0"/>
              <a:t>Grado de separación promedio = 4.74</a:t>
            </a:r>
          </a:p>
          <a:p>
            <a:r>
              <a:rPr lang="es-MX" dirty="0">
                <a:solidFill>
                  <a:schemeClr val="accent1"/>
                </a:solidFill>
              </a:rPr>
              <a:t>Red de páginas de internet (</a:t>
            </a:r>
            <a:r>
              <a:rPr lang="es-MX" i="1" dirty="0">
                <a:solidFill>
                  <a:schemeClr val="accent1"/>
                </a:solidFill>
              </a:rPr>
              <a:t>WWW</a:t>
            </a:r>
            <a:r>
              <a:rPr lang="es-MX" dirty="0">
                <a:solidFill>
                  <a:schemeClr val="accent1"/>
                </a:solidFill>
              </a:rPr>
              <a:t>), = 10</a:t>
            </a:r>
            <a:r>
              <a:rPr lang="es-MX" baseline="30000" dirty="0">
                <a:solidFill>
                  <a:schemeClr val="accent1"/>
                </a:solidFill>
              </a:rPr>
              <a:t>12</a:t>
            </a:r>
            <a:r>
              <a:rPr lang="es-MX" dirty="0">
                <a:solidFill>
                  <a:schemeClr val="accent1"/>
                </a:solidFill>
              </a:rPr>
              <a:t> nodos, presenta una longitud promedio de 25 pasos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09883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B1D1B4-61B0-4D2E-A545-C8A71B4F6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792450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es-MX" dirty="0"/>
              <a:t>7. Redes Jerárquicas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0113ED-9DC8-4305-8B16-C8F6F4768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10706"/>
            <a:ext cx="12192000" cy="6047294"/>
          </a:xfrm>
        </p:spPr>
        <p:txBody>
          <a:bodyPr>
            <a:normAutofit lnSpcReduction="10000"/>
          </a:bodyPr>
          <a:lstStyle/>
          <a:p>
            <a:r>
              <a:rPr lang="es-ES" dirty="0">
                <a:solidFill>
                  <a:schemeClr val="accent1"/>
                </a:solidFill>
              </a:rPr>
              <a:t>En las redes reales, algunos nodos tienen un papel central debido a que se vinculan de forma directa con muchos otros</a:t>
            </a:r>
          </a:p>
          <a:p>
            <a:r>
              <a:rPr lang="es-ES" dirty="0"/>
              <a:t>Conectores: mayor peso en propagación de tendencias, en difusión de ideas o enfermedades, y en diseminación de tecnologías o prácticas empresariales</a:t>
            </a:r>
          </a:p>
          <a:p>
            <a:r>
              <a:rPr lang="es-ES" dirty="0">
                <a:solidFill>
                  <a:schemeClr val="accent1"/>
                </a:solidFill>
              </a:rPr>
              <a:t>En E&amp;R o W&amp;S se habla de redes igualitarias versus redes jerárquicas: un grupo pequeño de nodos mantienen un número relativamente grande de vínculos.</a:t>
            </a:r>
          </a:p>
          <a:p>
            <a:r>
              <a:rPr lang="es-ES" dirty="0"/>
              <a:t>Si la red de páginas Web se caracterizara por una estructura igualitaria, entonces, la probabilidad de una página ligada a otras 500 páginas sería de tan solo 10</a:t>
            </a:r>
            <a:r>
              <a:rPr lang="es-ES" sz="2400" baseline="30000" dirty="0"/>
              <a:t>-99</a:t>
            </a:r>
            <a:r>
              <a:rPr lang="es-ES" dirty="0"/>
              <a:t>.</a:t>
            </a:r>
          </a:p>
          <a:p>
            <a:r>
              <a:rPr lang="es-ES" dirty="0">
                <a:solidFill>
                  <a:schemeClr val="accent1"/>
                </a:solidFill>
              </a:rPr>
              <a:t>La evidencia avala que la topología de la red de portales electrónicos se describe mediante una estructura jerárquica descentralizada </a:t>
            </a:r>
          </a:p>
          <a:p>
            <a:r>
              <a:rPr lang="es-ES" dirty="0"/>
              <a:t>Otros ejemplos red (</a:t>
            </a:r>
            <a:r>
              <a:rPr lang="es-ES" dirty="0" err="1"/>
              <a:t>hubs-spokes</a:t>
            </a:r>
            <a:r>
              <a:rPr lang="es-ES" dirty="0"/>
              <a:t>) de los aeropuertos, mundo de artistas de cine, especies en los ecosistemas (no así red eléctrica y neuronas de C-</a:t>
            </a:r>
            <a:r>
              <a:rPr lang="es-ES" dirty="0" err="1"/>
              <a:t>elegans</a:t>
            </a:r>
            <a:r>
              <a:rPr lang="es-ES" dirty="0"/>
              <a:t>) </a:t>
            </a:r>
          </a:p>
          <a:p>
            <a:r>
              <a:rPr lang="es-ES" dirty="0">
                <a:solidFill>
                  <a:schemeClr val="accent1"/>
                </a:solidFill>
              </a:rPr>
              <a:t>El mundo de una red puede ser pequeño a partir de una topología igualitaria o de una jerárquica (</a:t>
            </a:r>
            <a:r>
              <a:rPr lang="es-ES" dirty="0" err="1">
                <a:solidFill>
                  <a:schemeClr val="accent1"/>
                </a:solidFill>
              </a:rPr>
              <a:t>Barabasi</a:t>
            </a:r>
            <a:r>
              <a:rPr lang="es-ES" dirty="0">
                <a:solidFill>
                  <a:schemeClr val="accent1"/>
                </a:solidFill>
              </a:rPr>
              <a:t>)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967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9F4CA7-578E-415B-9972-C9AA9C9CF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783023"/>
          </a:xfrm>
        </p:spPr>
        <p:txBody>
          <a:bodyPr/>
          <a:lstStyle/>
          <a:p>
            <a:r>
              <a:rPr lang="en-US" dirty="0"/>
              <a:t>* </a:t>
            </a:r>
            <a:r>
              <a:rPr lang="en-US" dirty="0" err="1"/>
              <a:t>Topología</a:t>
            </a:r>
            <a:r>
              <a:rPr lang="en-US" dirty="0"/>
              <a:t> de redes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FE63E3-09A4-49B5-B1B5-AAD2CE827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01278"/>
            <a:ext cx="12192000" cy="5375685"/>
          </a:xfrm>
        </p:spPr>
        <p:txBody>
          <a:bodyPr/>
          <a:lstStyle/>
          <a:p>
            <a:r>
              <a:rPr lang="pt-BR" dirty="0"/>
              <a:t>(a) </a:t>
            </a:r>
            <a:r>
              <a:rPr lang="pt-BR" dirty="0" err="1"/>
              <a:t>Jerárquica</a:t>
            </a:r>
            <a:r>
              <a:rPr lang="pt-BR" dirty="0"/>
              <a:t> centralizada			(b) </a:t>
            </a:r>
            <a:r>
              <a:rPr lang="pt-BR" dirty="0" err="1"/>
              <a:t>Jerárquica</a:t>
            </a:r>
            <a:r>
              <a:rPr lang="pt-BR" dirty="0"/>
              <a:t> descentralizada (B&amp;A)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(c) </a:t>
            </a:r>
            <a:r>
              <a:rPr lang="pt-BR" dirty="0" err="1"/>
              <a:t>Igualitaria</a:t>
            </a:r>
            <a:r>
              <a:rPr lang="pt-BR" dirty="0"/>
              <a:t> (W&amp;S)			     (d) </a:t>
            </a:r>
            <a:r>
              <a:rPr lang="pt-BR" dirty="0" err="1"/>
              <a:t>Igualitaria</a:t>
            </a:r>
            <a:r>
              <a:rPr lang="pt-BR" dirty="0"/>
              <a:t> </a:t>
            </a:r>
            <a:r>
              <a:rPr lang="pt-BR" dirty="0" err="1"/>
              <a:t>distribuida</a:t>
            </a:r>
            <a:r>
              <a:rPr lang="pt-BR" dirty="0"/>
              <a:t> (Baran)</a:t>
            </a:r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1E90E35-E2D4-45B0-8791-B114ECAAEEC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72" y="1312975"/>
            <a:ext cx="2273820" cy="2448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D1F9532-0FA8-42F8-95EA-B72549FE5A8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3164" y="1312975"/>
            <a:ext cx="2174472" cy="2523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07A69D4-7CAB-4AB8-A86B-4A3E7A720EB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279770"/>
            <a:ext cx="2432901" cy="255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A15613F-809E-40B9-A404-1171A763C067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740" y="4421171"/>
            <a:ext cx="2623835" cy="24185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1884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FB4934-2C09-446D-9F5D-9FED3ADFD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2192000" cy="886718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en-US" dirty="0"/>
              <a:t>8. </a:t>
            </a:r>
            <a:r>
              <a:rPr lang="es-MX" sz="4000" dirty="0"/>
              <a:t>La propiedad de la escala libre y la ley de la potencia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517343-3374-421F-AAC3-A27F1A646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55802"/>
            <a:ext cx="12192000" cy="4640394"/>
          </a:xfrm>
        </p:spPr>
        <p:txBody>
          <a:bodyPr/>
          <a:lstStyle/>
          <a:p>
            <a:r>
              <a:rPr lang="es-ES" dirty="0">
                <a:solidFill>
                  <a:schemeClr val="accent1"/>
                </a:solidFill>
              </a:rPr>
              <a:t>El número de lazos en cada nodo en E&amp;R sigue una distribución Poisson</a:t>
            </a:r>
          </a:p>
          <a:p>
            <a:r>
              <a:rPr lang="es-ES" dirty="0"/>
              <a:t>Los valores extremos de esta distribución tienen una probabilidad muy baja </a:t>
            </a:r>
          </a:p>
          <a:p>
            <a:r>
              <a:rPr lang="es-ES" dirty="0">
                <a:solidFill>
                  <a:schemeClr val="accent1"/>
                </a:solidFill>
              </a:rPr>
              <a:t>La presencia de conectores en una red no es inconsistente con la existencia de mundos pequeños: </a:t>
            </a:r>
            <a:r>
              <a:rPr lang="es-ES" dirty="0" err="1">
                <a:solidFill>
                  <a:schemeClr val="accent1"/>
                </a:solidFill>
              </a:rPr>
              <a:t>hubs</a:t>
            </a:r>
            <a:r>
              <a:rPr lang="es-ES" dirty="0">
                <a:solidFill>
                  <a:schemeClr val="accent1"/>
                </a:solidFill>
              </a:rPr>
              <a:t> hacen que bajen las distancias entre dos nodos</a:t>
            </a:r>
          </a:p>
          <a:p>
            <a:r>
              <a:rPr lang="es-ES" dirty="0"/>
              <a:t>Para el caso en que 2 &lt; </a:t>
            </a:r>
            <a:r>
              <a:rPr lang="es-ES" dirty="0">
                <a:latin typeface="Symbol" panose="05050102010706020507" pitchFamily="18" charset="2"/>
              </a:rPr>
              <a:t>g </a:t>
            </a:r>
            <a:r>
              <a:rPr lang="es-ES" dirty="0"/>
              <a:t>&lt; 3 se habla de un mundo </a:t>
            </a:r>
            <a:r>
              <a:rPr lang="es-ES" dirty="0" err="1"/>
              <a:t>ultra-pequeño</a:t>
            </a:r>
            <a:r>
              <a:rPr lang="es-ES" dirty="0"/>
              <a:t> debido a que los conectores reducen sustancialmente las trayectorias promedio </a:t>
            </a:r>
          </a:p>
          <a:p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(a) Red </a:t>
            </a:r>
            <a:r>
              <a:rPr lang="en-US" dirty="0" err="1">
                <a:solidFill>
                  <a:schemeClr val="accent1"/>
                </a:solidFill>
              </a:rPr>
              <a:t>aleatoria</a:t>
            </a:r>
            <a:r>
              <a:rPr lang="en-US" dirty="0">
                <a:solidFill>
                  <a:schemeClr val="accent1"/>
                </a:solidFill>
              </a:rPr>
              <a:t> de E&amp;R</a:t>
            </a:r>
            <a:r>
              <a:rPr lang="en-US" dirty="0"/>
              <a:t> (b) Red </a:t>
            </a:r>
            <a:r>
              <a:rPr lang="en-US" dirty="0" err="1"/>
              <a:t>jerárquica</a:t>
            </a:r>
            <a:r>
              <a:rPr lang="en-US" dirty="0"/>
              <a:t> (</a:t>
            </a:r>
            <a:r>
              <a:rPr lang="en-US" dirty="0" err="1"/>
              <a:t>escala</a:t>
            </a:r>
            <a:r>
              <a:rPr lang="en-US" dirty="0"/>
              <a:t> libre)   </a:t>
            </a:r>
            <a:r>
              <a:rPr lang="en-US" dirty="0">
                <a:solidFill>
                  <a:schemeClr val="accent1"/>
                </a:solidFill>
              </a:rPr>
              <a:t>(c) </a:t>
            </a:r>
            <a:r>
              <a:rPr lang="en-US" dirty="0" err="1">
                <a:solidFill>
                  <a:schemeClr val="accent1"/>
                </a:solidFill>
              </a:rPr>
              <a:t>Distribuciones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DD7AA85-3B07-41D7-8AE1-98CC46C6B0E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40" y="4270342"/>
            <a:ext cx="3335151" cy="2520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B446B64-B5D7-47C2-9FC0-97E1CA6CD10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368" y="4430598"/>
            <a:ext cx="3412502" cy="2313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E2D4A71-D8F7-4FDE-9A9C-3E7F4465633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0747" y="4270342"/>
            <a:ext cx="3732401" cy="2473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5029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06FE49-855C-484D-B523-4B0E6788D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750230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s-MX" dirty="0"/>
              <a:t>9. Formación de una red jerárquica: popularidad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4750C5-BCA5-4422-B8AA-3C5A59A90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43583"/>
            <a:ext cx="12192000" cy="6217175"/>
          </a:xfrm>
        </p:spPr>
        <p:txBody>
          <a:bodyPr>
            <a:normAutofit lnSpcReduction="10000"/>
          </a:bodyPr>
          <a:lstStyle/>
          <a:p>
            <a:r>
              <a:rPr lang="es-ES" dirty="0" err="1"/>
              <a:t>Barabási</a:t>
            </a:r>
            <a:r>
              <a:rPr lang="es-ES" dirty="0"/>
              <a:t> y Albert (1999) plantea que la topología de una red está relacionada con los mecanismos que se utilizan para su formación</a:t>
            </a:r>
          </a:p>
          <a:p>
            <a:r>
              <a:rPr lang="es-ES" dirty="0">
                <a:solidFill>
                  <a:schemeClr val="accent1"/>
                </a:solidFill>
              </a:rPr>
              <a:t>Un actor de Hollywood, página Web o científico puede considerarse como popular cuando se le asocia con muchos miembros de su comunidad. </a:t>
            </a:r>
          </a:p>
          <a:p>
            <a:r>
              <a:rPr lang="es-ES" dirty="0"/>
              <a:t>La topología jerárquica de una red se puede generar mediante un proceso de crecimiento que emplea el criterio de vinculación (o adhesión) preferencial</a:t>
            </a:r>
          </a:p>
          <a:p>
            <a:r>
              <a:rPr lang="es-ES" dirty="0">
                <a:solidFill>
                  <a:schemeClr val="accent1"/>
                </a:solidFill>
              </a:rPr>
              <a:t>En este modelo dinámico la probabilidad de recibir nuevas conexiones se asocia de manera positiva con el número de lazos que tiene el nodo </a:t>
            </a:r>
          </a:p>
          <a:p>
            <a:r>
              <a:rPr lang="es-ES" dirty="0"/>
              <a:t>La antigüedad no es suficiente para describir la conectividad de la red, ya que en su configuración también inciden factores aleatorios. </a:t>
            </a:r>
          </a:p>
          <a:p>
            <a:r>
              <a:rPr lang="es-ES" dirty="0">
                <a:solidFill>
                  <a:schemeClr val="accent1"/>
                </a:solidFill>
              </a:rPr>
              <a:t>En estas redes jerárquicas la historia importa: concatenación de eventos hace que determinados nodos se conviertan con el tiempo en grandes conectores</a:t>
            </a:r>
          </a:p>
          <a:p>
            <a:r>
              <a:rPr lang="es-ES" dirty="0"/>
              <a:t>Un supuesto crítico es que un nuevo nodo tiende a vincularse con los nodos más conectados pero sin que dicha acción implique costo alguno.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70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E58B46-64C6-4401-BC8C-37D376A56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813872"/>
            <a:ext cx="4998396" cy="4669276"/>
          </a:xfrm>
          <a:ln w="28575">
            <a:solidFill>
              <a:srgbClr val="FF0000"/>
            </a:solidFill>
          </a:ln>
        </p:spPr>
        <p:txBody>
          <a:bodyPr>
            <a:normAutofit lnSpcReduction="10000"/>
          </a:bodyPr>
          <a:lstStyle/>
          <a:p>
            <a:r>
              <a:rPr lang="en-US" dirty="0"/>
              <a:t>Disponible </a:t>
            </a:r>
            <a:r>
              <a:rPr lang="en-US" dirty="0" err="1"/>
              <a:t>en</a:t>
            </a:r>
            <a:r>
              <a:rPr lang="en-US" dirty="0"/>
              <a:t> Amazon México</a:t>
            </a:r>
          </a:p>
          <a:p>
            <a:r>
              <a:rPr lang="es-MX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https://www.amazon.com.mx/s?me=AXNXK50QWTSEZ&amp;ref=sf_seller_app_share_new</a:t>
            </a:r>
            <a:r>
              <a:rPr lang="es-MX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endParaRPr lang="es-MX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MX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MX" sz="2800" dirty="0"/>
              <a:t>Volumen 2 Capítulos 12 – 21</a:t>
            </a:r>
          </a:p>
          <a:p>
            <a:endParaRPr lang="es-MX" dirty="0"/>
          </a:p>
          <a:p>
            <a:pPr marL="0" indent="0">
              <a:buNone/>
            </a:pPr>
            <a:endParaRPr lang="es-MX" sz="2800" dirty="0"/>
          </a:p>
          <a:p>
            <a:r>
              <a:rPr lang="es-MX" sz="2800" dirty="0"/>
              <a:t>Más información en:</a:t>
            </a:r>
          </a:p>
          <a:p>
            <a:r>
              <a:rPr lang="en-US" sz="2800" dirty="0">
                <a:hlinkClick r:id="rId3"/>
              </a:rPr>
              <a:t>https://www.social-complexity.com/</a:t>
            </a:r>
            <a:endParaRPr lang="en-US" sz="2800" dirty="0"/>
          </a:p>
          <a:p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0586970-8D46-4093-9E2B-29A04F615E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1694" y="365125"/>
            <a:ext cx="5182194" cy="6118023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AC7EEAFA-5E1F-433C-B666-BA31CC7BEC80}"/>
              </a:ext>
            </a:extLst>
          </p:cNvPr>
          <p:cNvSpPr>
            <a:spLocks noGrp="1"/>
          </p:cNvSpPr>
          <p:nvPr/>
        </p:nvSpPr>
        <p:spPr>
          <a:xfrm>
            <a:off x="288271" y="365125"/>
            <a:ext cx="5091125" cy="11357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3600" dirty="0"/>
              <a:t>* </a:t>
            </a:r>
            <a:r>
              <a:rPr lang="es-MX" sz="3600"/>
              <a:t>Novedad editorial </a:t>
            </a:r>
            <a:r>
              <a:rPr lang="en-US" sz="3600" dirty="0"/>
              <a:t>(paperback)</a:t>
            </a:r>
          </a:p>
        </p:txBody>
      </p:sp>
    </p:spTree>
    <p:extLst>
      <p:ext uri="{BB962C8B-B14F-4D97-AF65-F5344CB8AC3E}">
        <p14:creationId xmlns:p14="http://schemas.microsoft.com/office/powerpoint/2010/main" val="3933648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9F7DE2-4C72-4019-AAE8-354C64AF5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678729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s-MX" dirty="0"/>
              <a:t>9.a Algunas variantes de redes jerárquicas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240577-87F3-476D-90BC-6CAFD6A95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57840"/>
            <a:ext cx="12192000" cy="6000160"/>
          </a:xfrm>
        </p:spPr>
        <p:txBody>
          <a:bodyPr>
            <a:normAutofit lnSpcReduction="10000"/>
          </a:bodyPr>
          <a:lstStyle/>
          <a:p>
            <a:r>
              <a:rPr lang="es-ES" dirty="0"/>
              <a:t>Algunos nodos de la red son retirados con el tiempo, ya sea porque alcanzan una cierta edad o bien porque pierden su popularidad</a:t>
            </a:r>
          </a:p>
          <a:p>
            <a:r>
              <a:rPr lang="es-ES" dirty="0">
                <a:solidFill>
                  <a:schemeClr val="accent1"/>
                </a:solidFill>
              </a:rPr>
              <a:t>Cuando la competencia y la innovación son importantes en el proceso de formación de una red, la antigüedad deja de ser un factor crítico (</a:t>
            </a:r>
            <a:r>
              <a:rPr lang="es-ES" dirty="0" err="1">
                <a:solidFill>
                  <a:schemeClr val="accent1"/>
                </a:solidFill>
              </a:rPr>
              <a:t>e.g</a:t>
            </a:r>
            <a:r>
              <a:rPr lang="es-ES" dirty="0">
                <a:solidFill>
                  <a:schemeClr val="accent1"/>
                </a:solidFill>
              </a:rPr>
              <a:t> Facebook)</a:t>
            </a:r>
          </a:p>
          <a:p>
            <a:r>
              <a:rPr lang="es-ES" dirty="0" err="1"/>
              <a:t>Bianconi</a:t>
            </a:r>
            <a:r>
              <a:rPr lang="es-ES" dirty="0"/>
              <a:t> y </a:t>
            </a:r>
            <a:r>
              <a:rPr lang="es-ES" dirty="0" err="1"/>
              <a:t>Barabási</a:t>
            </a:r>
            <a:r>
              <a:rPr lang="es-ES" dirty="0"/>
              <a:t> (2001) sugieren agregar una función de adaptación a la popularidad del nodo al momento de definir la probabilidad de conexión</a:t>
            </a:r>
          </a:p>
          <a:p>
            <a:r>
              <a:rPr lang="es-ES" dirty="0">
                <a:solidFill>
                  <a:schemeClr val="accent1"/>
                </a:solidFill>
              </a:rPr>
              <a:t>Adaptación que depende de habilidad de los individuos para hacer amigos, del potencial de una compañía para atraer clientes</a:t>
            </a:r>
          </a:p>
          <a:p>
            <a:r>
              <a:rPr lang="es-ES" dirty="0"/>
              <a:t>La presencia de un componente de adaptación no implica que la conectividad de la red deje de ser descrita mediante una distribución de escala libre. </a:t>
            </a:r>
          </a:p>
          <a:p>
            <a:r>
              <a:rPr lang="es-ES" dirty="0">
                <a:solidFill>
                  <a:schemeClr val="accent1"/>
                </a:solidFill>
              </a:rPr>
              <a:t>Esta caracterización continúa siendo relevante cuando la mayoría de los nodos mantienen una probabilidad positiva de ser conectados</a:t>
            </a:r>
          </a:p>
          <a:p>
            <a:r>
              <a:rPr lang="es-ES" dirty="0"/>
              <a:t>Cuando la competencia es tal que la capacidad de adaptación de un nodo es abrumadora se da una situación en la que el ‘ganador-se-lleva-todo’ (forma de estrella) </a:t>
            </a:r>
          </a:p>
        </p:txBody>
      </p:sp>
    </p:spTree>
    <p:extLst>
      <p:ext uri="{BB962C8B-B14F-4D97-AF65-F5344CB8AC3E}">
        <p14:creationId xmlns:p14="http://schemas.microsoft.com/office/powerpoint/2010/main" val="1019605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9D6531-B5FA-4935-B72B-368159166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555677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s-MX" dirty="0"/>
              <a:t>10. La afiliación como criterio de distancia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579096-0F66-44DD-8011-E96374815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73932"/>
            <a:ext cx="12192000" cy="5603031"/>
          </a:xfrm>
        </p:spPr>
        <p:txBody>
          <a:bodyPr/>
          <a:lstStyle/>
          <a:p>
            <a:r>
              <a:rPr lang="es-ES" dirty="0">
                <a:solidFill>
                  <a:schemeClr val="accent1"/>
                </a:solidFill>
              </a:rPr>
              <a:t>Reto analítico: describir el proceso con el que los nodos de una red se vinculan de manera paulatina, pero sin suponer una mecánica o sustrato arbitrario</a:t>
            </a:r>
          </a:p>
          <a:p>
            <a:r>
              <a:rPr lang="es-ES" dirty="0"/>
              <a:t>Harrison White: las actividades que desempeñan los individuos -o los contextos- son muy relevantes para explicar la naturaleza de las redes en que interactúan</a:t>
            </a:r>
          </a:p>
          <a:p>
            <a:r>
              <a:rPr lang="es-ES" dirty="0">
                <a:solidFill>
                  <a:schemeClr val="accent1"/>
                </a:solidFill>
              </a:rPr>
              <a:t>Definidas las organizaciones (o colectivos) en las que los individuos se afilian, es posible determinar criterios de vinculación y de distancia social</a:t>
            </a:r>
          </a:p>
          <a:p>
            <a:r>
              <a:rPr lang="es-ES" dirty="0"/>
              <a:t>Si se tiene conocimiento sobre afiliaciones que permiten a las personas realizar sus actividades, se pueden construir redes bimodales (o bipartitas) </a:t>
            </a:r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E92AD5C-1B89-450F-B1C8-7BC4C12FD03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5616" y="4046705"/>
            <a:ext cx="4060768" cy="27930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525738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32D6EF-1848-47B1-9FD3-BFBA70A24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73"/>
            <a:ext cx="10515600" cy="536582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n-US"/>
              <a:t>10.a. </a:t>
            </a:r>
            <a:r>
              <a:rPr lang="es-MX" dirty="0"/>
              <a:t>Un modelo aleatorio de redes de afiliación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D813BA-B904-4A07-98CE-FFDACAFC2D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46755"/>
            <a:ext cx="12192000" cy="5938887"/>
          </a:xfrm>
        </p:spPr>
        <p:txBody>
          <a:bodyPr/>
          <a:lstStyle/>
          <a:p>
            <a:r>
              <a:rPr lang="es-ES" dirty="0"/>
              <a:t>Newman et al (2001) encuentran evidencia de un mundo pequeño en red de consejeros de administración de las 1000 empresas mayores en EUA</a:t>
            </a:r>
          </a:p>
          <a:p>
            <a:r>
              <a:rPr lang="es-ES" dirty="0">
                <a:solidFill>
                  <a:schemeClr val="accent1"/>
                </a:solidFill>
              </a:rPr>
              <a:t>La distribución de los vínculos entre consejeros no sigue la ley de la potencia, pero tampoco tiene un comportamiento igualitario</a:t>
            </a:r>
          </a:p>
          <a:p>
            <a:r>
              <a:rPr lang="es-ES" dirty="0"/>
              <a:t>Se explica porque los individuos tienen un costo al formar parte de estos consejos. </a:t>
            </a:r>
          </a:p>
          <a:p>
            <a:r>
              <a:rPr lang="es-ES" dirty="0">
                <a:solidFill>
                  <a:schemeClr val="accent1"/>
                </a:solidFill>
              </a:rPr>
              <a:t>No hay una explicación del por qué los consejeros deciden vincularse a diferentes empresas, se plantea un emparejamiento aleatorio entre los dos tipos de nodos. 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CD367CB-2DBC-447D-BDD0-1774A9A3464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3474" y="4053526"/>
            <a:ext cx="3574467" cy="27943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2856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91544" y="9628"/>
            <a:ext cx="8229600" cy="827084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es-MX" dirty="0"/>
              <a:t>1. Motivaciones y objetivos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035180"/>
            <a:ext cx="12192000" cy="5949280"/>
          </a:xfrm>
        </p:spPr>
        <p:txBody>
          <a:bodyPr>
            <a:normAutofit/>
          </a:bodyPr>
          <a:lstStyle/>
          <a:p>
            <a:r>
              <a:rPr lang="es-MX" dirty="0"/>
              <a:t>La arquitectura de redes es mucho más flexible para caracterizar la estructura de interacción de un sistema</a:t>
            </a:r>
          </a:p>
          <a:p>
            <a:r>
              <a:rPr lang="es-MX" dirty="0">
                <a:solidFill>
                  <a:schemeClr val="accent1"/>
                </a:solidFill>
              </a:rPr>
              <a:t>Permiten instrumentar topologías en donde vínculos cotidianos se combinan con relaciones a distancia</a:t>
            </a:r>
          </a:p>
          <a:p>
            <a:r>
              <a:rPr lang="es-MX" dirty="0"/>
              <a:t>Describe elementos relacionales de una gobernanza social (jerarquías, fragmentación, conectividad)</a:t>
            </a:r>
          </a:p>
          <a:p>
            <a:r>
              <a:rPr lang="es-MX" dirty="0">
                <a:solidFill>
                  <a:schemeClr val="accent1"/>
                </a:solidFill>
              </a:rPr>
              <a:t>Las redes virtuales y análisis de sus rasgos topológicos ayudan a entender comportamientos colectivos </a:t>
            </a:r>
          </a:p>
          <a:p>
            <a:r>
              <a:rPr lang="es-MX" dirty="0"/>
              <a:t>Ejemplos: </a:t>
            </a:r>
            <a:r>
              <a:rPr lang="es-MX" dirty="0">
                <a:solidFill>
                  <a:schemeClr val="accent2"/>
                </a:solidFill>
              </a:rPr>
              <a:t>empleados que se asocian en un organigrama; </a:t>
            </a:r>
            <a:r>
              <a:rPr lang="es-MX" dirty="0"/>
              <a:t>miembros de una comunidad que se vinculan con lazos sociales; </a:t>
            </a:r>
            <a:r>
              <a:rPr lang="es-MX" dirty="0">
                <a:solidFill>
                  <a:schemeClr val="accent2"/>
                </a:solidFill>
              </a:rPr>
              <a:t>empresas que se relacionan con alianzas estratégicas o a partir de vínculos comerciales y crediticios</a:t>
            </a:r>
            <a:r>
              <a:rPr lang="es-MX" dirty="0"/>
              <a:t>; países que se asocian con flujos comerciales, operaciones financieras y movimientos migratorios</a:t>
            </a:r>
          </a:p>
        </p:txBody>
      </p:sp>
    </p:spTree>
    <p:extLst>
      <p:ext uri="{BB962C8B-B14F-4D97-AF65-F5344CB8AC3E}">
        <p14:creationId xmlns:p14="http://schemas.microsoft.com/office/powerpoint/2010/main" val="4050113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398834"/>
            <a:ext cx="12192000" cy="6459166"/>
          </a:xfrm>
        </p:spPr>
        <p:txBody>
          <a:bodyPr>
            <a:normAutofit/>
          </a:bodyPr>
          <a:lstStyle/>
          <a:p>
            <a:r>
              <a:rPr lang="es-MX" dirty="0"/>
              <a:t>Complejidad de sociedades no se sustenta sólo en psicología del individuo, sino también en procesos de interacción más allá de la condición humana</a:t>
            </a:r>
          </a:p>
          <a:p>
            <a:r>
              <a:rPr lang="es-MX" dirty="0">
                <a:solidFill>
                  <a:schemeClr val="accent1"/>
                </a:solidFill>
              </a:rPr>
              <a:t>Gran interés por el enfoque transdisciplinario conocido como ‘ciencia de las redes’ </a:t>
            </a:r>
          </a:p>
          <a:p>
            <a:r>
              <a:rPr lang="es-MX" dirty="0"/>
              <a:t>Las redes reditúan grandes beneficios analíticos para caracterizar estructura de un sistema complejo</a:t>
            </a:r>
          </a:p>
          <a:p>
            <a:r>
              <a:rPr lang="es-MX" dirty="0">
                <a:solidFill>
                  <a:schemeClr val="accent1"/>
                </a:solidFill>
              </a:rPr>
              <a:t>La estructura incide en circulación de información, transmisión de enfermedades y energía eléctrica, adopción de nuevas tecnologías o prácticas de negocios, mecanismos de presión social</a:t>
            </a:r>
          </a:p>
          <a:p>
            <a:r>
              <a:rPr lang="es-MX" dirty="0">
                <a:solidFill>
                  <a:schemeClr val="accent2"/>
                </a:solidFill>
              </a:rPr>
              <a:t>Primer paso para explicar propiedades emergentes: </a:t>
            </a:r>
            <a:r>
              <a:rPr lang="es-MX" dirty="0"/>
              <a:t>identificación de la estructura con la que opera un sistema complejo </a:t>
            </a:r>
          </a:p>
          <a:p>
            <a:r>
              <a:rPr lang="es-MX" dirty="0">
                <a:solidFill>
                  <a:schemeClr val="accent2"/>
                </a:solidFill>
              </a:rPr>
              <a:t>Segundo paso: </a:t>
            </a:r>
            <a:r>
              <a:rPr lang="es-MX" dirty="0">
                <a:solidFill>
                  <a:schemeClr val="accent1"/>
                </a:solidFill>
              </a:rPr>
              <a:t>forma en que funcionan los procesos dinámicos que se producen en las redes</a:t>
            </a:r>
          </a:p>
        </p:txBody>
      </p:sp>
    </p:spTree>
    <p:extLst>
      <p:ext uri="{BB962C8B-B14F-4D97-AF65-F5344CB8AC3E}">
        <p14:creationId xmlns:p14="http://schemas.microsoft.com/office/powerpoint/2010/main" val="3268828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38" y="0"/>
            <a:ext cx="9824936" cy="1052736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s-MX" dirty="0"/>
              <a:t>1.1 Ejemplo Red de amistad en club de karate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600200"/>
            <a:ext cx="12192000" cy="4925144"/>
          </a:xfrm>
        </p:spPr>
        <p:txBody>
          <a:bodyPr>
            <a:normAutofit/>
          </a:bodyPr>
          <a:lstStyle/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Patrón: 2 líderes y 2 comunidades</a:t>
            </a:r>
          </a:p>
          <a:p>
            <a:r>
              <a:rPr lang="es-MX" dirty="0">
                <a:solidFill>
                  <a:schemeClr val="accent1"/>
                </a:solidFill>
              </a:rPr>
              <a:t>No siempre basta con visualizaciones; métricas para cuantificar rasgos de la estructura</a:t>
            </a:r>
          </a:p>
        </p:txBody>
      </p:sp>
      <p:pic>
        <p:nvPicPr>
          <p:cNvPr id="4" name="3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1472" y="1052736"/>
            <a:ext cx="5768975" cy="36312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5527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648072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s-MX" dirty="0"/>
              <a:t>2. Redes aleatorias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517514"/>
            <a:ext cx="12192000" cy="5340485"/>
          </a:xfrm>
        </p:spPr>
        <p:txBody>
          <a:bodyPr>
            <a:normAutofit/>
          </a:bodyPr>
          <a:lstStyle/>
          <a:p>
            <a:r>
              <a:rPr lang="es-MX" dirty="0"/>
              <a:t>‘Secretaría de comunicaciones’ de un país pobre tiene que construir una red carretera</a:t>
            </a:r>
          </a:p>
          <a:p>
            <a:r>
              <a:rPr lang="es-MX" dirty="0">
                <a:solidFill>
                  <a:schemeClr val="accent1"/>
                </a:solidFill>
              </a:rPr>
              <a:t>Si existen 50 pueblos se requieren 1,225 caminos (50 x 49/2) para conectar a todos los pueblos</a:t>
            </a:r>
          </a:p>
          <a:p>
            <a:r>
              <a:rPr lang="es-MX" dirty="0"/>
              <a:t>Recursos fiscales limitados → meta es que todos los pueblos queden conectados </a:t>
            </a:r>
          </a:p>
          <a:p>
            <a:r>
              <a:rPr lang="es-MX" dirty="0">
                <a:solidFill>
                  <a:schemeClr val="accent1"/>
                </a:solidFill>
              </a:rPr>
              <a:t> Redes aleatorias de </a:t>
            </a:r>
            <a:r>
              <a:rPr lang="es-MX" dirty="0" err="1">
                <a:solidFill>
                  <a:schemeClr val="accent1"/>
                </a:solidFill>
              </a:rPr>
              <a:t>Erdös</a:t>
            </a:r>
            <a:r>
              <a:rPr lang="es-MX" dirty="0">
                <a:solidFill>
                  <a:schemeClr val="accent1"/>
                </a:solidFill>
              </a:rPr>
              <a:t> y </a:t>
            </a:r>
            <a:r>
              <a:rPr lang="es-MX" dirty="0" err="1">
                <a:solidFill>
                  <a:schemeClr val="accent1"/>
                </a:solidFill>
              </a:rPr>
              <a:t>Renyi</a:t>
            </a:r>
            <a:r>
              <a:rPr lang="es-MX" dirty="0">
                <a:solidFill>
                  <a:schemeClr val="accent1"/>
                </a:solidFill>
              </a:rPr>
              <a:t>: casi todo los pueblos del país quedan conectados aun con relativamente pocas carreteras, si se toman dos al azar y el proceso se repite</a:t>
            </a:r>
          </a:p>
          <a:p>
            <a:r>
              <a:rPr lang="es-MX" dirty="0"/>
              <a:t>Entre mayor sea el número de nodos de la red menor es el porcentaje de enlaces aleatorios. </a:t>
            </a:r>
            <a:r>
              <a:rPr lang="es-MX" dirty="0" err="1"/>
              <a:t>Ej</a:t>
            </a:r>
            <a:r>
              <a:rPr lang="es-MX" dirty="0"/>
              <a:t>: 300 nodos pueden tener 44,850 enlaces, pero bastan el 2% </a:t>
            </a:r>
          </a:p>
        </p:txBody>
      </p:sp>
    </p:spTree>
    <p:extLst>
      <p:ext uri="{BB962C8B-B14F-4D97-AF65-F5344CB8AC3E}">
        <p14:creationId xmlns:p14="http://schemas.microsoft.com/office/powerpoint/2010/main" val="2220667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52600" y="0"/>
            <a:ext cx="9385570" cy="792088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s-MX" dirty="0"/>
              <a:t>2.a.  El problemas de los botones hilvanado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908721"/>
            <a:ext cx="12192000" cy="4741987"/>
          </a:xfrm>
        </p:spPr>
        <p:txBody>
          <a:bodyPr/>
          <a:lstStyle/>
          <a:p>
            <a:r>
              <a:rPr lang="es-MX" dirty="0"/>
              <a:t>En este ejercicio se eligen al azar dos botones que se entrelazan con un hilo, proceso se repite</a:t>
            </a:r>
          </a:p>
          <a:p>
            <a:r>
              <a:rPr lang="es-MX" dirty="0">
                <a:solidFill>
                  <a:schemeClr val="accent1"/>
                </a:solidFill>
              </a:rPr>
              <a:t>Al rebasar el umbral de una liga por nodo en promedio se produce una transición de fase</a:t>
            </a:r>
          </a:p>
          <a:p>
            <a:r>
              <a:rPr lang="es-MX" dirty="0"/>
              <a:t>En este umbral se consolida un ‘componente gigante’ que incluye a la mayoría de los nodos.</a:t>
            </a:r>
          </a:p>
          <a:p>
            <a:endParaRPr lang="es-MX" dirty="0"/>
          </a:p>
        </p:txBody>
      </p:sp>
      <p:pic>
        <p:nvPicPr>
          <p:cNvPr id="4" name="3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318" y="4077073"/>
            <a:ext cx="3054571" cy="2745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4 Imag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3944" y="4077073"/>
            <a:ext cx="3520448" cy="26328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7092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33855" y="0"/>
            <a:ext cx="9276945" cy="868365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s-MX" dirty="0"/>
              <a:t>3. El componente gigante en </a:t>
            </a:r>
            <a:r>
              <a:rPr lang="es-MX" dirty="0" err="1"/>
              <a:t>NetLogo</a:t>
            </a:r>
            <a:endParaRPr lang="es-MX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8094" y="1166018"/>
            <a:ext cx="12192000" cy="4525963"/>
          </a:xfrm>
        </p:spPr>
        <p:txBody>
          <a:bodyPr/>
          <a:lstStyle/>
          <a:p>
            <a:r>
              <a:rPr lang="es-MX" dirty="0"/>
              <a:t>Al inicializar la simulación se define un círculo con un conjunto de nodos desvinculados. </a:t>
            </a:r>
          </a:p>
          <a:p>
            <a:r>
              <a:rPr lang="es-MX" dirty="0">
                <a:solidFill>
                  <a:schemeClr val="accent1"/>
                </a:solidFill>
              </a:rPr>
              <a:t>Al ir avanzando la corrida se van estableciendo ligas entre parejas de nodos escogidos al azar</a:t>
            </a:r>
            <a:r>
              <a:rPr lang="es-MX" dirty="0"/>
              <a:t>.</a:t>
            </a:r>
          </a:p>
        </p:txBody>
      </p:sp>
      <p:pic>
        <p:nvPicPr>
          <p:cNvPr id="4" name="3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519" y="3249038"/>
            <a:ext cx="4111441" cy="3608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4 Imagen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016" y="3326860"/>
            <a:ext cx="4111440" cy="35311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3311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2558" y="0"/>
            <a:ext cx="10826884" cy="720080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s-MX" dirty="0"/>
              <a:t>4. Sincronización, un ejemplo de interacción local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720080"/>
            <a:ext cx="12192000" cy="6137920"/>
          </a:xfrm>
        </p:spPr>
        <p:txBody>
          <a:bodyPr>
            <a:normAutofit fontScale="92500" lnSpcReduction="10000"/>
          </a:bodyPr>
          <a:lstStyle/>
          <a:p>
            <a:r>
              <a:rPr lang="es-MX" dirty="0"/>
              <a:t>Mundo biológico: un conjunto de luciérnagas que centellean continuamente para atraer a su pareja y poder aparearse</a:t>
            </a:r>
          </a:p>
          <a:p>
            <a:r>
              <a:rPr lang="es-MX" dirty="0">
                <a:solidFill>
                  <a:schemeClr val="accent1"/>
                </a:solidFill>
              </a:rPr>
              <a:t>Mundo social: ‘ola mexicana’, en la que segmentos de individuos un estadio de futbol se levantan y alzan las manos secuencialmente</a:t>
            </a:r>
          </a:p>
          <a:p>
            <a:pPr marL="0" indent="0">
              <a:buNone/>
            </a:pPr>
            <a:endParaRPr lang="es-MX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r>
              <a:rPr lang="es-MX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Sincronización de varios péndulos: https://twitter.com/wlmb/status/1503038749592231942?t=nQ2u9TZAVQNZ-XpXE-DeOA&amp;s=09</a:t>
            </a:r>
            <a:endParaRPr lang="es-MX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s-MX" dirty="0">
              <a:solidFill>
                <a:schemeClr val="accent1"/>
              </a:solidFill>
            </a:endParaRPr>
          </a:p>
          <a:p>
            <a:endParaRPr lang="es-MX" dirty="0">
              <a:solidFill>
                <a:schemeClr val="accent1"/>
              </a:solidFill>
            </a:endParaRPr>
          </a:p>
        </p:txBody>
      </p:sp>
      <p:pic>
        <p:nvPicPr>
          <p:cNvPr id="4" name="3 Imagen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689" y="2213750"/>
            <a:ext cx="4033503" cy="3686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4 Imagen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404" y="2100940"/>
            <a:ext cx="4033503" cy="36867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18205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1162</TotalTime>
  <Words>2056</Words>
  <Application>Microsoft Office PowerPoint</Application>
  <PresentationFormat>Panorámica</PresentationFormat>
  <Paragraphs>180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Symbol</vt:lpstr>
      <vt:lpstr>Times New Roman</vt:lpstr>
      <vt:lpstr>Tema de Office</vt:lpstr>
      <vt:lpstr>Introducción a la Ciencia de los Datos  Lección T.6: Redes Complejas</vt:lpstr>
      <vt:lpstr>Presentación de PowerPoint</vt:lpstr>
      <vt:lpstr>1. Motivaciones y objetivos</vt:lpstr>
      <vt:lpstr>Presentación de PowerPoint</vt:lpstr>
      <vt:lpstr>1.1 Ejemplo Red de amistad en club de karate</vt:lpstr>
      <vt:lpstr>2. Redes aleatorias</vt:lpstr>
      <vt:lpstr>2.a.  El problemas de los botones hilvanado</vt:lpstr>
      <vt:lpstr>3. El componente gigante en NetLogo</vt:lpstr>
      <vt:lpstr>4. Sincronización, un ejemplo de interacción local</vt:lpstr>
      <vt:lpstr>5.  Redes de mundo pequeño</vt:lpstr>
      <vt:lpstr>5.a. Redes ordenadas</vt:lpstr>
      <vt:lpstr>5.b. De una red ordenada a una aleatoria</vt:lpstr>
      <vt:lpstr>6. Las primeras evidencias empíricas</vt:lpstr>
      <vt:lpstr>Presentación de PowerPoint</vt:lpstr>
      <vt:lpstr>6.a Evidencia empírica más reciente</vt:lpstr>
      <vt:lpstr>7. Redes Jerárquicas</vt:lpstr>
      <vt:lpstr>* Topología de redes</vt:lpstr>
      <vt:lpstr>8. La propiedad de la escala libre y la ley de la potencia</vt:lpstr>
      <vt:lpstr>9. Formación de una red jerárquica: popularidad</vt:lpstr>
      <vt:lpstr>9.a Algunas variantes de redes jerárquicas </vt:lpstr>
      <vt:lpstr>10. La afiliación como criterio de distancia</vt:lpstr>
      <vt:lpstr>10.a. Un modelo aleatorio de redes de afiliación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la Ciencia de los Datos  Lección T.6: Redes Complejas</dc:title>
  <dc:creator>Gonzalo castaneda</dc:creator>
  <cp:lastModifiedBy>Gonzalo castaneda</cp:lastModifiedBy>
  <cp:revision>14</cp:revision>
  <dcterms:created xsi:type="dcterms:W3CDTF">2022-03-14T18:50:31Z</dcterms:created>
  <dcterms:modified xsi:type="dcterms:W3CDTF">2022-03-16T15:33:08Z</dcterms:modified>
</cp:coreProperties>
</file>

<file path=docProps/thumbnail.jpeg>
</file>